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24"/>
  </p:notesMasterIdLst>
  <p:sldIdLst>
    <p:sldId id="308" r:id="rId3"/>
    <p:sldId id="309" r:id="rId4"/>
    <p:sldId id="270" r:id="rId5"/>
    <p:sldId id="273" r:id="rId6"/>
    <p:sldId id="271" r:id="rId7"/>
    <p:sldId id="265" r:id="rId8"/>
    <p:sldId id="268" r:id="rId9"/>
    <p:sldId id="310" r:id="rId10"/>
    <p:sldId id="262" r:id="rId11"/>
    <p:sldId id="263" r:id="rId12"/>
    <p:sldId id="303" r:id="rId13"/>
    <p:sldId id="274" r:id="rId14"/>
    <p:sldId id="304" r:id="rId15"/>
    <p:sldId id="275" r:id="rId16"/>
    <p:sldId id="277" r:id="rId17"/>
    <p:sldId id="278" r:id="rId18"/>
    <p:sldId id="296" r:id="rId19"/>
    <p:sldId id="280" r:id="rId20"/>
    <p:sldId id="287" r:id="rId21"/>
    <p:sldId id="288" r:id="rId22"/>
    <p:sldId id="30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2E89A3-CFA2-4BDF-BEB8-6EC07643CC74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275B4B-2253-4C4B-83A0-AC8ED71C2B1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8358D5-4158-4FCC-89D9-ED369C5E97E2}" type="slidenum">
              <a:rPr lang="ru-RU"/>
              <a:pPr/>
              <a:t>6</a:t>
            </a:fld>
            <a:endParaRPr lang="ru-RU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	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H:\графика\asadal\scool\scool\38 [Converted].png"/>
          <p:cNvPicPr>
            <a:picLocks noChangeAspect="1" noChangeArrowheads="1"/>
          </p:cNvPicPr>
          <p:nvPr userDrawn="1"/>
        </p:nvPicPr>
        <p:blipFill>
          <a:blip r:embed="rId2" cstate="print"/>
          <a:srcRect l="11539" b="11939"/>
          <a:stretch>
            <a:fillRect/>
          </a:stretch>
        </p:blipFill>
        <p:spPr bwMode="auto">
          <a:xfrm>
            <a:off x="0" y="5357826"/>
            <a:ext cx="3286084" cy="150017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14290"/>
            <a:ext cx="9144000" cy="1143008"/>
          </a:xfrm>
          <a:gradFill>
            <a:gsLst>
              <a:gs pos="0">
                <a:schemeClr val="accent6">
                  <a:lumMod val="20000"/>
                  <a:lumOff val="80000"/>
                  <a:alpha val="0"/>
                </a:schemeClr>
              </a:gs>
              <a:gs pos="39999">
                <a:schemeClr val="accent6">
                  <a:lumMod val="60000"/>
                  <a:lumOff val="40000"/>
                  <a:alpha val="0"/>
                </a:schemeClr>
              </a:gs>
              <a:gs pos="70000">
                <a:schemeClr val="accent6">
                  <a:lumMod val="75000"/>
                  <a:alpha val="67000"/>
                </a:schemeClr>
              </a:gs>
              <a:gs pos="100000">
                <a:srgbClr val="FF0000">
                  <a:alpha val="60000"/>
                </a:srgbClr>
              </a:gs>
            </a:gsLst>
            <a:lin ang="5400000" scaled="0"/>
          </a:gradFill>
        </p:spPr>
        <p:txBody>
          <a:bodyPr/>
          <a:lstStyle>
            <a:lvl1pPr>
              <a:defRPr b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0166" y="2143116"/>
            <a:ext cx="6400800" cy="1752600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Garamond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fld id="{7ED27B1F-C5AC-4B54-93C8-9891C673D481}" type="datetimeFigureOut">
              <a:rPr lang="ru-RU" smtClean="0"/>
              <a:pPr/>
              <a:t>28.02.2022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1662138" cy="365125"/>
          </a:xfr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fld id="{CEE38C59-5D4A-4D4F-9A28-AD16BB927A85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026" name="Picture 2" descr="H:\графика\asadal\scool\scool\23\10101010.png"/>
          <p:cNvPicPr>
            <a:picLocks noChangeAspect="1" noChangeArrowheads="1"/>
          </p:cNvPicPr>
          <p:nvPr userDrawn="1"/>
        </p:nvPicPr>
        <p:blipFill>
          <a:blip r:embed="rId3" cstate="print"/>
          <a:srcRect l="11857"/>
          <a:stretch>
            <a:fillRect/>
          </a:stretch>
        </p:blipFill>
        <p:spPr bwMode="auto">
          <a:xfrm flipH="1">
            <a:off x="8215338" y="5175261"/>
            <a:ext cx="928662" cy="1682739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27B1F-C5AC-4B54-93C8-9891C673D481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38C59-5D4A-4D4F-9A28-AD16BB927A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27B1F-C5AC-4B54-93C8-9891C673D481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38C59-5D4A-4D4F-9A28-AD16BB927A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27B1F-C5AC-4B54-93C8-9891C673D481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38C59-5D4A-4D4F-9A28-AD16BB927A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C000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27B1F-C5AC-4B54-93C8-9891C673D481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38C59-5D4A-4D4F-9A28-AD16BB927A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27B1F-C5AC-4B54-93C8-9891C673D481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38C59-5D4A-4D4F-9A28-AD16BB927A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27B1F-C5AC-4B54-93C8-9891C673D481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38C59-5D4A-4D4F-9A28-AD16BB927A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27B1F-C5AC-4B54-93C8-9891C673D481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38C59-5D4A-4D4F-9A28-AD16BB927A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27B1F-C5AC-4B54-93C8-9891C673D481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38C59-5D4A-4D4F-9A28-AD16BB927A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27B1F-C5AC-4B54-93C8-9891C673D481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38C59-5D4A-4D4F-9A28-AD16BB927A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27B1F-C5AC-4B54-93C8-9891C673D481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38C59-5D4A-4D4F-9A28-AD16BB927A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H:\графика\asadal\scool\scool\38 [Converted]111.png"/>
          <p:cNvPicPr>
            <a:picLocks noChangeAspect="1" noChangeArrowheads="1"/>
          </p:cNvPicPr>
          <p:nvPr/>
        </p:nvPicPr>
        <p:blipFill>
          <a:blip r:embed="rId14" cstate="print"/>
          <a:srcRect l="2920" t="16669" r="3650"/>
          <a:stretch>
            <a:fillRect/>
          </a:stretch>
        </p:blipFill>
        <p:spPr bwMode="auto">
          <a:xfrm>
            <a:off x="0" y="0"/>
            <a:ext cx="9144000" cy="14287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Picture 3" descr="H:\графика\asadal\scool\scool\38 [Converted].png"/>
          <p:cNvPicPr>
            <a:picLocks noChangeAspect="1" noChangeArrowheads="1"/>
          </p:cNvPicPr>
          <p:nvPr/>
        </p:nvPicPr>
        <p:blipFill>
          <a:blip r:embed="rId15" cstate="print"/>
          <a:srcRect l="11539" b="11939"/>
          <a:stretch>
            <a:fillRect/>
          </a:stretch>
        </p:blipFill>
        <p:spPr bwMode="auto">
          <a:xfrm>
            <a:off x="0" y="5357826"/>
            <a:ext cx="3286084" cy="1500174"/>
          </a:xfrm>
          <a:prstGeom prst="rect">
            <a:avLst/>
          </a:prstGeom>
          <a:noFill/>
        </p:spPr>
      </p:pic>
      <p:pic>
        <p:nvPicPr>
          <p:cNvPr id="14" name="Picture 2" descr="H:\графика\asadal\scool\scool\23\10101010.png"/>
          <p:cNvPicPr>
            <a:picLocks noChangeAspect="1" noChangeArrowheads="1"/>
          </p:cNvPicPr>
          <p:nvPr/>
        </p:nvPicPr>
        <p:blipFill>
          <a:blip r:embed="rId16" cstate="print"/>
          <a:srcRect l="11857"/>
          <a:stretch>
            <a:fillRect/>
          </a:stretch>
        </p:blipFill>
        <p:spPr bwMode="auto">
          <a:xfrm flipH="1">
            <a:off x="8215338" y="5175261"/>
            <a:ext cx="928662" cy="168273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1143008"/>
          </a:xfrm>
          <a:prstGeom prst="rect">
            <a:avLst/>
          </a:prstGeom>
          <a:gradFill>
            <a:gsLst>
              <a:gs pos="0">
                <a:schemeClr val="accent6">
                  <a:lumMod val="20000"/>
                  <a:lumOff val="80000"/>
                  <a:alpha val="0"/>
                </a:schemeClr>
              </a:gs>
              <a:gs pos="39999">
                <a:schemeClr val="accent6">
                  <a:lumMod val="60000"/>
                  <a:lumOff val="40000"/>
                  <a:alpha val="0"/>
                </a:schemeClr>
              </a:gs>
              <a:gs pos="70000">
                <a:schemeClr val="accent6">
                  <a:lumMod val="75000"/>
                  <a:alpha val="67000"/>
                </a:schemeClr>
              </a:gs>
              <a:gs pos="100000">
                <a:srgbClr val="FF0000">
                  <a:alpha val="60000"/>
                </a:srgbClr>
              </a:gs>
            </a:gsLst>
            <a:lin ang="5400000" scaled="0"/>
          </a:gra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71612"/>
            <a:ext cx="8229600" cy="45545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D27B1F-C5AC-4B54-93C8-9891C673D481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E38C59-5D4A-4D4F-9A28-AD16BB927A8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bg1">
              <a:lumMod val="95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Cambria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b="1" kern="1200">
          <a:solidFill>
            <a:schemeClr val="tx1"/>
          </a:solidFill>
          <a:latin typeface="Garamond" pitchFamily="18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1" kern="1200">
          <a:solidFill>
            <a:schemeClr val="tx1"/>
          </a:solidFill>
          <a:latin typeface="Garamond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b="1" kern="1200">
          <a:solidFill>
            <a:schemeClr val="tx1"/>
          </a:solidFill>
          <a:latin typeface="Garamond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b="1" kern="1200">
          <a:solidFill>
            <a:schemeClr val="tx1"/>
          </a:solidFill>
          <a:latin typeface="Garamond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b="1" kern="1200">
          <a:solidFill>
            <a:schemeClr val="tx1"/>
          </a:solidFill>
          <a:latin typeface="Garamond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mezhdu-strok.ru/page/gramotnost-chtenija" TargetMode="External"/><Relationship Id="rId2" Type="http://schemas.openxmlformats.org/officeDocument/2006/relationships/hyperlink" Target="http://mezhdu-strok.ru/page/sostavlenie-voprosnogo-plana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J:\1Б\IMG_755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28662" y="1714488"/>
            <a:ext cx="2786082" cy="378621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929058" y="1643050"/>
            <a:ext cx="4643470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i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Манакова</a:t>
            </a:r>
            <a:br>
              <a:rPr lang="ru-RU" altLang="ru-RU" sz="2400" b="1" i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</a:br>
            <a:r>
              <a:rPr lang="ru-RU" altLang="ru-RU" sz="2400" b="1" i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Татьяна Александровна</a:t>
            </a:r>
          </a:p>
          <a:p>
            <a:pPr algn="ctr"/>
            <a:endParaRPr lang="ru-RU" altLang="ru-RU" sz="2400" b="1" i="1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algn="ctr"/>
            <a:r>
              <a:rPr lang="ru-RU" altLang="ru-RU" sz="2400" i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Учитель начальных классов</a:t>
            </a:r>
          </a:p>
          <a:p>
            <a:pPr algn="ctr"/>
            <a:r>
              <a:rPr lang="en-US" altLang="ru-RU" sz="2400" i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ru-RU" altLang="ru-RU" sz="2400" i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высшей квалификационной категории </a:t>
            </a:r>
          </a:p>
          <a:p>
            <a:pPr algn="ctr"/>
            <a:r>
              <a:rPr lang="ru-RU" altLang="ru-RU" sz="2400" i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МБОУ «СОШ №2»  МО </a:t>
            </a:r>
            <a:endParaRPr lang="en-US" altLang="ru-RU" sz="2400" i="1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algn="ctr"/>
            <a:r>
              <a:rPr lang="ru-RU" altLang="ru-RU" sz="2400" i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«</a:t>
            </a:r>
            <a:r>
              <a:rPr lang="ru-RU" altLang="ru-RU" sz="2400" i="1" dirty="0" err="1" smtClean="0">
                <a:latin typeface="Calibri" pitchFamily="34" charset="0"/>
                <a:ea typeface="Calibri" pitchFamily="34" charset="0"/>
                <a:cs typeface="Calibri" pitchFamily="34" charset="0"/>
              </a:rPr>
              <a:t>Лениногорский</a:t>
            </a:r>
            <a:r>
              <a:rPr lang="ru-RU" altLang="ru-RU" sz="2400" i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муниципальный район» РТ</a:t>
            </a:r>
          </a:p>
          <a:p>
            <a:pPr algn="ctr"/>
            <a:endParaRPr lang="ru-RU" altLang="ru-RU" sz="2400" i="1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algn="ctr"/>
            <a:r>
              <a:rPr lang="ru-RU" altLang="ru-RU" sz="2400" i="1" dirty="0" smtClean="0">
                <a:solidFill>
                  <a:srgbClr val="CC33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Стаж работы</a:t>
            </a:r>
            <a:r>
              <a:rPr lang="ru-RU" altLang="ru-RU" sz="2400" i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– 32 года</a:t>
            </a:r>
          </a:p>
          <a:p>
            <a:pPr algn="ctr"/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973762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Вставить гласные буквы:</a:t>
            </a:r>
            <a:br>
              <a:rPr lang="ru-RU" dirty="0" smtClean="0">
                <a:solidFill>
                  <a:schemeClr val="tx2"/>
                </a:solidFill>
              </a:rPr>
            </a:br>
            <a:r>
              <a:rPr lang="ru-RU" dirty="0" err="1" smtClean="0">
                <a:solidFill>
                  <a:schemeClr val="tx2"/>
                </a:solidFill>
              </a:rPr>
              <a:t>Нклй</a:t>
            </a:r>
            <a:r>
              <a:rPr lang="ru-RU" dirty="0" smtClean="0">
                <a:solidFill>
                  <a:schemeClr val="tx2"/>
                </a:solidFill>
              </a:rPr>
              <a:t>    </a:t>
            </a:r>
            <a:r>
              <a:rPr lang="ru-RU" dirty="0" err="1" smtClean="0">
                <a:solidFill>
                  <a:schemeClr val="tx2"/>
                </a:solidFill>
              </a:rPr>
              <a:t>Слдкв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br>
              <a:rPr lang="ru-RU" dirty="0" smtClean="0">
                <a:solidFill>
                  <a:schemeClr val="tx2"/>
                </a:solidFill>
              </a:rPr>
            </a:br>
            <a:r>
              <a:rPr lang="ru-RU" dirty="0" err="1" smtClean="0">
                <a:solidFill>
                  <a:schemeClr val="tx2"/>
                </a:solidFill>
              </a:rPr>
              <a:t>гн</a:t>
            </a:r>
            <a:r>
              <a:rPr lang="ru-RU" dirty="0" smtClean="0">
                <a:solidFill>
                  <a:schemeClr val="tx2"/>
                </a:solidFill>
              </a:rPr>
              <a:t>     </a:t>
            </a:r>
            <a:r>
              <a:rPr lang="ru-RU" dirty="0" err="1" smtClean="0">
                <a:solidFill>
                  <a:schemeClr val="tx2"/>
                </a:solidFill>
              </a:rPr>
              <a:t>Брт</a:t>
            </a:r>
            <a:r>
              <a:rPr lang="ru-RU" dirty="0" smtClean="0">
                <a:solidFill>
                  <a:schemeClr val="tx2"/>
                </a:solidFill>
              </a:rPr>
              <a:t/>
            </a:r>
            <a:br>
              <a:rPr lang="ru-RU" dirty="0" smtClean="0">
                <a:solidFill>
                  <a:schemeClr val="tx2"/>
                </a:solidFill>
              </a:rPr>
            </a:b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 err="1" smtClean="0">
                <a:solidFill>
                  <a:schemeClr val="tx2"/>
                </a:solidFill>
              </a:rPr>
              <a:t>вгнй</a:t>
            </a:r>
            <a:r>
              <a:rPr lang="ru-RU" dirty="0" smtClean="0">
                <a:solidFill>
                  <a:schemeClr val="tx2"/>
                </a:solidFill>
              </a:rPr>
              <a:t>      </a:t>
            </a:r>
            <a:r>
              <a:rPr lang="ru-RU" dirty="0" err="1" smtClean="0">
                <a:solidFill>
                  <a:schemeClr val="tx2"/>
                </a:solidFill>
              </a:rPr>
              <a:t>Прмк</a:t>
            </a:r>
            <a:r>
              <a:rPr lang="ru-RU" dirty="0" smtClean="0"/>
              <a:t>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3600" dirty="0" smtClean="0"/>
              <a:t>Николай Сладков</a:t>
            </a:r>
          </a:p>
          <a:p>
            <a:pPr algn="ctr">
              <a:buNone/>
            </a:pPr>
            <a:r>
              <a:rPr lang="ru-RU" sz="3600" dirty="0" smtClean="0"/>
              <a:t>Агния </a:t>
            </a:r>
            <a:r>
              <a:rPr lang="ru-RU" sz="3600" dirty="0" err="1" smtClean="0"/>
              <a:t>Барто</a:t>
            </a:r>
            <a:endParaRPr lang="ru-RU" sz="3600" dirty="0" smtClean="0"/>
          </a:p>
          <a:p>
            <a:pPr algn="ctr">
              <a:buNone/>
            </a:pPr>
            <a:r>
              <a:rPr lang="ru-RU" sz="3600" dirty="0" smtClean="0"/>
              <a:t>Евгений Пермяк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368152"/>
          </a:xfrm>
        </p:spPr>
        <p:txBody>
          <a:bodyPr>
            <a:normAutofit/>
          </a:bodyPr>
          <a:lstStyle/>
          <a:p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7758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Исключение букв. Мысленно исключить буквы, которых нет в русском алфавите. 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    QМWDИSХZQАGЛWКSОWВ </a:t>
            </a:r>
          </a:p>
          <a:p>
            <a:pPr>
              <a:buNone/>
            </a:pP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>
              <a:buNone/>
            </a:pPr>
            <a:endParaRPr lang="ru-RU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 М и </a:t>
            </a:r>
            <a:r>
              <a:rPr lang="ru-RU" sz="4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4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а л к о в</a:t>
            </a:r>
            <a:endParaRPr lang="ru-RU" sz="4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368152"/>
          </a:xfrm>
        </p:spPr>
        <p:txBody>
          <a:bodyPr>
            <a:normAutofit/>
          </a:bodyPr>
          <a:lstStyle/>
          <a:p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340768"/>
            <a:ext cx="7211144" cy="473143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None/>
            </a:pPr>
            <a:endParaRPr lang="ru-RU" dirty="0" smtClean="0"/>
          </a:p>
          <a:p>
            <a:pPr>
              <a:buFont typeface="Wingdings" pitchFamily="2" charset="2"/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Расположить буквы в порядке убывания и прочитайте название произведения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pPr>
              <a:buNone/>
            </a:pPr>
            <a:r>
              <a:rPr lang="ru-RU" dirty="0" smtClean="0"/>
              <a:t>               </a:t>
            </a:r>
          </a:p>
          <a:p>
            <a:pPr>
              <a:buNone/>
            </a:pPr>
            <a:r>
              <a:rPr lang="ru-RU" dirty="0" smtClean="0"/>
              <a:t>                    </a:t>
            </a:r>
            <a:r>
              <a:rPr lang="ru-RU" sz="5400" dirty="0" smtClean="0"/>
              <a:t>С</a:t>
            </a:r>
            <a:r>
              <a:rPr lang="ru-RU" dirty="0" smtClean="0"/>
              <a:t> а </a:t>
            </a:r>
            <a:r>
              <a:rPr lang="ru-RU" sz="4400" dirty="0" smtClean="0"/>
              <a:t>И</a:t>
            </a:r>
            <a:r>
              <a:rPr lang="ru-RU" dirty="0" smtClean="0"/>
              <a:t> </a:t>
            </a:r>
            <a:r>
              <a:rPr lang="ru-RU" sz="4400" dirty="0" smtClean="0"/>
              <a:t>к</a:t>
            </a:r>
            <a:r>
              <a:rPr lang="ru-RU" dirty="0" smtClean="0"/>
              <a:t> </a:t>
            </a:r>
            <a:r>
              <a:rPr lang="ru-RU" sz="5400" dirty="0" err="1" smtClean="0"/>
              <a:t>н</a:t>
            </a:r>
            <a:r>
              <a:rPr lang="ru-RU" dirty="0" smtClean="0"/>
              <a:t> </a:t>
            </a:r>
            <a:r>
              <a:rPr lang="ru-RU" sz="7200" dirty="0" smtClean="0"/>
              <a:t>О</a:t>
            </a:r>
          </a:p>
          <a:p>
            <a:pPr>
              <a:buFont typeface="Wingdings" pitchFamily="2" charset="2"/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368152"/>
          </a:xfrm>
        </p:spPr>
        <p:txBody>
          <a:bodyPr>
            <a:normAutofit/>
          </a:bodyPr>
          <a:lstStyle/>
          <a:p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268760"/>
            <a:ext cx="8435280" cy="460851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</a:t>
            </a:r>
          </a:p>
          <a:p>
            <a:pPr>
              <a:buNone/>
            </a:pPr>
            <a:r>
              <a:rPr lang="ru-RU" sz="4400" i="1" dirty="0" smtClean="0">
                <a:solidFill>
                  <a:schemeClr val="accent1"/>
                </a:solidFill>
              </a:rPr>
              <a:t>          «Осинка» </a:t>
            </a:r>
            <a:r>
              <a:rPr lang="ru-RU" sz="4400" i="1" dirty="0" err="1" smtClean="0">
                <a:solidFill>
                  <a:schemeClr val="accent1"/>
                </a:solidFill>
              </a:rPr>
              <a:t>И.Токмакова</a:t>
            </a:r>
            <a:endParaRPr lang="ru-RU" sz="4400" i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368152"/>
          </a:xfrm>
        </p:spPr>
        <p:txBody>
          <a:bodyPr>
            <a:normAutofit/>
          </a:bodyPr>
          <a:lstStyle/>
          <a:p>
            <a:pPr fontAlgn="base"/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928660" y="2214553"/>
          <a:ext cx="7072364" cy="21431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80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80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80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80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71570"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sz="4400" dirty="0" smtClean="0"/>
                        <a:t>5</a:t>
                      </a:r>
                      <a:endParaRPr lang="ru-RU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sz="4400" dirty="0" smtClean="0"/>
                        <a:t>1</a:t>
                      </a:r>
                      <a:endParaRPr lang="ru-RU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sz="4400" dirty="0" smtClean="0"/>
                        <a:t>2</a:t>
                      </a:r>
                      <a:endParaRPr lang="ru-RU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sz="4400" dirty="0" smtClean="0"/>
                        <a:t>3</a:t>
                      </a:r>
                      <a:endParaRPr lang="ru-RU" sz="4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1570"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sz="4400" b="1" i="0" dirty="0" smtClean="0"/>
                        <a:t>столы</a:t>
                      </a:r>
                      <a:endParaRPr lang="ru-RU" sz="4400" b="1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sz="4400" b="1" dirty="0" smtClean="0"/>
                        <a:t>Двор</a:t>
                      </a:r>
                      <a:endParaRPr lang="ru-RU" sz="4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sz="4400" b="1" dirty="0" smtClean="0"/>
                        <a:t>суп</a:t>
                      </a:r>
                      <a:endParaRPr lang="ru-RU" sz="4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sz="4400" b="1" dirty="0" smtClean="0"/>
                        <a:t>забор</a:t>
                      </a:r>
                      <a:endParaRPr lang="ru-RU" sz="4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4">
              <a:buNone/>
            </a:pPr>
            <a:endParaRPr lang="ru-RU" dirty="0" smtClean="0"/>
          </a:p>
          <a:p>
            <a:pPr lvl="4">
              <a:buNone/>
            </a:pPr>
            <a:endParaRPr lang="ru-RU" sz="4400" dirty="0" smtClean="0"/>
          </a:p>
          <a:p>
            <a:pPr lvl="4">
              <a:buNone/>
            </a:pPr>
            <a:r>
              <a:rPr lang="ru-RU" sz="4400" dirty="0" smtClean="0">
                <a:solidFill>
                  <a:schemeClr val="accent1"/>
                </a:solidFill>
              </a:rPr>
              <a:t>  «Дубы»    Ю.Коваль</a:t>
            </a:r>
            <a:endParaRPr lang="ru-RU" sz="44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92696"/>
            <a:ext cx="8686800" cy="864096"/>
          </a:xfrm>
        </p:spPr>
        <p:txBody>
          <a:bodyPr>
            <a:noAutofit/>
          </a:bodyPr>
          <a:lstStyle/>
          <a:p>
            <a:r>
              <a:rPr lang="ru-RU" dirty="0" smtClean="0"/>
              <a:t>. «Решетка»</a:t>
            </a:r>
            <a:br>
              <a:rPr lang="ru-RU" dirty="0" smtClean="0"/>
            </a:b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C:\Users\школа2\Desktop\15 апреля\02597d9ed262ae755931de1c7a1e43daaac8588a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571624"/>
            <a:ext cx="7858179" cy="5000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Антиципация -</a:t>
            </a:r>
            <a:b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pPr fontAlgn="base">
              <a:buNone/>
            </a:pP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это предвосхищение, предугадывание содержания.</a:t>
            </a:r>
          </a:p>
          <a:p>
            <a:pPr fontAlgn="base"/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Является эффективным средством отработки техники чтения: при систематических тренировках ребёнок учится по начальным буквам угадывать слово, по начальным словам - фразу, по начальным фразам - содержание текста. Это существенно ускоряет темп чтения.</a:t>
            </a:r>
          </a:p>
          <a:p>
            <a:pPr fontAlgn="base"/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Один из важнейших приёмов работы с текстом до чтен</a:t>
            </a:r>
            <a:r>
              <a:rPr lang="ru-RU" sz="3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0166" y="1643050"/>
            <a:ext cx="6400800" cy="3714776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200000"/>
              </a:lnSpc>
            </a:pPr>
            <a:r>
              <a:rPr lang="ru-RU" sz="4800" i="1" dirty="0" smtClean="0"/>
              <a:t>Использовании приёма «Антиципация» на уроках в начальной школе</a:t>
            </a:r>
            <a:endParaRPr lang="ru-RU" sz="48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Разновидности    антиципации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: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340768"/>
            <a:ext cx="7704856" cy="4536505"/>
          </a:xfrm>
        </p:spPr>
        <p:txBody>
          <a:bodyPr>
            <a:normAutofit fontScale="85000" lnSpcReduction="10000"/>
          </a:bodyPr>
          <a:lstStyle/>
          <a:p>
            <a:pPr fontAlgn="base">
              <a:buNone/>
            </a:pP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а) Прогнозирование содержания текста по названию, фамилии автора, эпиграфу.</a:t>
            </a:r>
          </a:p>
          <a:p>
            <a:pPr fontAlgn="base">
              <a:buNone/>
            </a:pP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б) Восстановление текста с пропущенными элементами.</a:t>
            </a:r>
          </a:p>
          <a:p>
            <a:pPr fontAlgn="base">
              <a:buNone/>
            </a:pP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в) 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Составление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 до 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чтения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плана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 текста с опорой на имеющиеся знания, читательский опыт, заголовок, жанр и стиль текста.</a:t>
            </a:r>
          </a:p>
          <a:p>
            <a:pPr fontAlgn="base">
              <a:buNone/>
            </a:pP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г) Угадывание хода мысли автора при чтении с остановками: </a:t>
            </a:r>
            <a:r>
              <a:rPr lang="ru-RU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Как вы думаете, что произойдёт дальше? Как будут развиваться события? К какому выводу придёт автор?</a:t>
            </a:r>
            <a:endParaRPr lang="ru-RU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60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Спасибо за внимание!</a:t>
            </a:r>
          </a:p>
          <a:p>
            <a:pPr>
              <a:buNone/>
            </a:pPr>
            <a:endParaRPr lang="ru-RU" sz="600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026" name="Picture 2" descr="D:\Мастерова З.П\для клипа\P11007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2780928"/>
            <a:ext cx="4320480" cy="28803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000100" y="1785926"/>
            <a:ext cx="7558608" cy="1440160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83568" y="3212976"/>
            <a:ext cx="7850832" cy="2425824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endParaRPr lang="ru-RU" sz="2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Татьяна\Desktop\slide2-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437" y="1214422"/>
            <a:ext cx="8688405" cy="564357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7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 animBg="1"/>
      <p:bldP spid="2765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Татьяна\Desktop\slide3-n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500174"/>
            <a:ext cx="7929617" cy="51435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Смысловое чтение </a:t>
            </a:r>
            <a:endParaRPr lang="ru-RU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умение воспринимать текст как </a:t>
            </a:r>
            <a:r>
              <a:rPr lang="ru-RU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единое смысловое целое (точно и полно понять 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содержание текста и практически осмыслить извлеченную информацию)</a:t>
            </a:r>
            <a:endParaRPr lang="ru-R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Татьяна\Desktop\slide4-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357298"/>
            <a:ext cx="8072494" cy="51435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4"/>
          <p:cNvSpPr>
            <a:spLocks noGrp="1" noChangeArrowheads="1"/>
          </p:cNvSpPr>
          <p:nvPr>
            <p:ph type="title"/>
          </p:nvPr>
        </p:nvSpPr>
        <p:spPr>
          <a:xfrm>
            <a:off x="914400" y="1143000"/>
            <a:ext cx="7315200" cy="4343400"/>
          </a:xfrm>
        </p:spPr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3200400" y="1844824"/>
            <a:ext cx="3124200" cy="1126976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</a:rPr>
              <a:t>Навык чтения</a:t>
            </a:r>
          </a:p>
        </p:txBody>
      </p:sp>
      <p:sp>
        <p:nvSpPr>
          <p:cNvPr id="12298" name="Line 10"/>
          <p:cNvSpPr>
            <a:spLocks noChangeShapeType="1"/>
          </p:cNvSpPr>
          <p:nvPr/>
        </p:nvSpPr>
        <p:spPr bwMode="auto">
          <a:xfrm flipH="1">
            <a:off x="2362200" y="2971800"/>
            <a:ext cx="13716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2299" name="Line 11"/>
          <p:cNvSpPr>
            <a:spLocks noChangeShapeType="1"/>
          </p:cNvSpPr>
          <p:nvPr/>
        </p:nvSpPr>
        <p:spPr bwMode="auto">
          <a:xfrm>
            <a:off x="5715000" y="2971800"/>
            <a:ext cx="16002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2300" name="Rectangle 12"/>
          <p:cNvSpPr>
            <a:spLocks noChangeArrowheads="1"/>
          </p:cNvSpPr>
          <p:nvPr/>
        </p:nvSpPr>
        <p:spPr bwMode="auto">
          <a:xfrm>
            <a:off x="1187624" y="3501008"/>
            <a:ext cx="2808312" cy="1375792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</a:rPr>
              <a:t>Техническая </a:t>
            </a:r>
            <a:endParaRPr lang="ru-RU" sz="2400" b="1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</a:rPr>
              <a:t>сторона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2303" name="Rectangle 15"/>
          <p:cNvSpPr>
            <a:spLocks noChangeArrowheads="1"/>
          </p:cNvSpPr>
          <p:nvPr/>
        </p:nvSpPr>
        <p:spPr bwMode="auto">
          <a:xfrm>
            <a:off x="5436096" y="3645024"/>
            <a:ext cx="2736304" cy="1307976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</a:rPr>
              <a:t>Смысловая </a:t>
            </a:r>
            <a:endParaRPr lang="ru-RU" sz="2400" b="1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</a:rPr>
              <a:t>сторона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pic>
        <p:nvPicPr>
          <p:cNvPr id="9" name="Рисунок 8" descr="F:\анти\screen2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1400175"/>
            <a:ext cx="7572428" cy="405765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>
          <a:xfrm>
            <a:off x="611560" y="1124744"/>
            <a:ext cx="8075240" cy="4824536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</a:rPr>
              <a:t>л</a:t>
            </a: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</a:rPr>
              <a:t>ось</a:t>
            </a:r>
            <a:br>
              <a:rPr lang="ru-RU" sz="2800" b="1" dirty="0" smtClean="0">
                <a:solidFill>
                  <a:schemeClr val="tx2"/>
                </a:solidFill>
                <a:latin typeface="Times New Roman" pitchFamily="18" charset="0"/>
              </a:rPr>
            </a:b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</a:rPr>
              <a:t>корова</a:t>
            </a:r>
            <a:br>
              <a:rPr lang="ru-RU" sz="2800" dirty="0" smtClean="0">
                <a:solidFill>
                  <a:schemeClr val="tx2"/>
                </a:solidFill>
                <a:latin typeface="Times New Roman" pitchFamily="18" charset="0"/>
              </a:rPr>
            </a:b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</a:rPr>
              <a:t>белка</a:t>
            </a:r>
            <a:br>
              <a:rPr lang="ru-RU" sz="2800" dirty="0" smtClean="0">
                <a:solidFill>
                  <a:schemeClr val="tx2"/>
                </a:solidFill>
                <a:latin typeface="Times New Roman" pitchFamily="18" charset="0"/>
              </a:rPr>
            </a:b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</a:rPr>
              <a:t>свинья</a:t>
            </a:r>
            <a:br>
              <a:rPr lang="ru-RU" sz="2800" dirty="0" smtClean="0">
                <a:solidFill>
                  <a:schemeClr val="tx2"/>
                </a:solidFill>
                <a:latin typeface="Times New Roman" pitchFamily="18" charset="0"/>
              </a:rPr>
            </a:b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</a:rPr>
              <a:t>лисица</a:t>
            </a:r>
            <a:br>
              <a:rPr lang="ru-RU" sz="2800" dirty="0" smtClean="0">
                <a:solidFill>
                  <a:schemeClr val="tx2"/>
                </a:solidFill>
                <a:latin typeface="Times New Roman" pitchFamily="18" charset="0"/>
              </a:rPr>
            </a:b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</a:rPr>
              <a:t>кролик</a:t>
            </a:r>
            <a:br>
              <a:rPr lang="ru-RU" sz="2800" dirty="0" smtClean="0">
                <a:solidFill>
                  <a:schemeClr val="tx2"/>
                </a:solidFill>
                <a:latin typeface="Times New Roman" pitchFamily="18" charset="0"/>
              </a:rPr>
            </a:b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</a:rPr>
              <a:t>мышка</a:t>
            </a:r>
            <a:endParaRPr lang="ru-RU" sz="2800" b="1" dirty="0">
              <a:solidFill>
                <a:schemeClr val="tx2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школа2\Downloads\ропроп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643050"/>
            <a:ext cx="7143800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57912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2774" name="Oval 6"/>
          <p:cNvSpPr>
            <a:spLocks noChangeArrowheads="1"/>
          </p:cNvSpPr>
          <p:nvPr/>
        </p:nvSpPr>
        <p:spPr bwMode="auto">
          <a:xfrm>
            <a:off x="2590800" y="1905000"/>
            <a:ext cx="4191000" cy="1295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</a:rPr>
              <a:t>Типы чтения</a:t>
            </a:r>
          </a:p>
        </p:txBody>
      </p:sp>
      <p:sp>
        <p:nvSpPr>
          <p:cNvPr id="32775" name="Line 7"/>
          <p:cNvSpPr>
            <a:spLocks noChangeShapeType="1"/>
          </p:cNvSpPr>
          <p:nvPr/>
        </p:nvSpPr>
        <p:spPr bwMode="auto">
          <a:xfrm flipH="1">
            <a:off x="1752600" y="2819400"/>
            <a:ext cx="129540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2776" name="Line 8"/>
          <p:cNvSpPr>
            <a:spLocks noChangeShapeType="1"/>
          </p:cNvSpPr>
          <p:nvPr/>
        </p:nvSpPr>
        <p:spPr bwMode="auto">
          <a:xfrm>
            <a:off x="4724400" y="32004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2777" name="Line 9"/>
          <p:cNvSpPr>
            <a:spLocks noChangeShapeType="1"/>
          </p:cNvSpPr>
          <p:nvPr/>
        </p:nvSpPr>
        <p:spPr bwMode="auto">
          <a:xfrm>
            <a:off x="6172200" y="2971800"/>
            <a:ext cx="15240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2778" name="Oval 10"/>
          <p:cNvSpPr>
            <a:spLocks noChangeArrowheads="1"/>
          </p:cNvSpPr>
          <p:nvPr/>
        </p:nvSpPr>
        <p:spPr bwMode="auto">
          <a:xfrm>
            <a:off x="533400" y="3717032"/>
            <a:ext cx="2438400" cy="1800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</a:rPr>
              <a:t>Коммуникативное 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</a:rPr>
              <a:t>вслух и про себя</a:t>
            </a:r>
          </a:p>
        </p:txBody>
      </p:sp>
      <p:sp>
        <p:nvSpPr>
          <p:cNvPr id="32781" name="Oval 13"/>
          <p:cNvSpPr>
            <a:spLocks noChangeArrowheads="1"/>
          </p:cNvSpPr>
          <p:nvPr/>
        </p:nvSpPr>
        <p:spPr bwMode="auto">
          <a:xfrm>
            <a:off x="3419872" y="4005064"/>
            <a:ext cx="2599928" cy="151216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</a:rPr>
              <a:t>Учебное</a:t>
            </a:r>
          </a:p>
        </p:txBody>
      </p:sp>
      <p:sp>
        <p:nvSpPr>
          <p:cNvPr id="32782" name="Oval 14"/>
          <p:cNvSpPr>
            <a:spLocks noChangeArrowheads="1"/>
          </p:cNvSpPr>
          <p:nvPr/>
        </p:nvSpPr>
        <p:spPr bwMode="auto">
          <a:xfrm>
            <a:off x="6372200" y="3962400"/>
            <a:ext cx="2390800" cy="1410816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</a:rPr>
              <a:t>Самостоятельное</a:t>
            </a:r>
          </a:p>
        </p:txBody>
      </p:sp>
      <p:pic>
        <p:nvPicPr>
          <p:cNvPr id="10" name="Рисунок 9" descr="F:\анти\img12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571612"/>
            <a:ext cx="8215370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2" grpId="0" animBg="1"/>
    </p:bldLst>
  </p:timing>
</p:sld>
</file>

<file path=ppt/theme/theme1.xml><?xml version="1.0" encoding="utf-8"?>
<a:theme xmlns:a="http://schemas.openxmlformats.org/drawingml/2006/main" name="книги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33536AC-B4A1-4E0B-B6E7-0186F6B9983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книги</Template>
  <TotalTime>484</TotalTime>
  <Words>207</Words>
  <Application>Microsoft Office PowerPoint</Application>
  <PresentationFormat>Экран (4:3)</PresentationFormat>
  <Paragraphs>79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Arial</vt:lpstr>
      <vt:lpstr>Calibri</vt:lpstr>
      <vt:lpstr>Cambria</vt:lpstr>
      <vt:lpstr>Garamond</vt:lpstr>
      <vt:lpstr>Times New Roman</vt:lpstr>
      <vt:lpstr>Wingdings</vt:lpstr>
      <vt:lpstr>книги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лось корова белка свинья лисица кролик мышка</vt:lpstr>
      <vt:lpstr>Презентация PowerPoint</vt:lpstr>
      <vt:lpstr>Презентация PowerPoint</vt:lpstr>
      <vt:lpstr>Вставить гласные буквы: Нклй    Слдкв  гн     Брт  вгнй      Прмк.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. «Решетка» </vt:lpstr>
      <vt:lpstr>Антиципация - </vt:lpstr>
      <vt:lpstr>Разновидности    антиципации: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Классный шаблон</dc:title>
  <dc:creator>зоя павловна</dc:creator>
  <cp:lastModifiedBy>учитель-3</cp:lastModifiedBy>
  <cp:revision>55</cp:revision>
  <dcterms:created xsi:type="dcterms:W3CDTF">2015-11-08T05:25:26Z</dcterms:created>
  <dcterms:modified xsi:type="dcterms:W3CDTF">2022-02-28T08:17:05Z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TC030007630</vt:lpwstr>
  </property>
</Properties>
</file>